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50" d="100"/>
          <a:sy n="50" d="100"/>
        </p:scale>
        <p:origin x="274" y="2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c8d8d016be177d7/Desktop/Content-Reaction%20sco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c8d8d016be177d7/Desktop/Content-Reaction%20sco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c8d8d016be177d7/Desktop/Content-Reaction%20sco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Top</a:t>
            </a:r>
            <a:r>
              <a:rPr lang="en-IN" baseline="0"/>
              <a:t> five content categories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'[Content-Reaction scores.xlsx]Final Dataset (2)'!$A$2:$A$6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'[Content-Reaction scores.xlsx]Final Dataset (2)'!$B$2:$B$6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7-4486-AFBD-700259015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412111"/>
        <c:axId val="40413071"/>
      </c:barChart>
      <c:catAx>
        <c:axId val="404121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Content</a:t>
                </a:r>
                <a:r>
                  <a:rPr lang="en-IN" baseline="0"/>
                  <a:t> Categories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13071"/>
        <c:crosses val="autoZero"/>
        <c:auto val="1"/>
        <c:lblAlgn val="ctr"/>
        <c:lblOffset val="100"/>
        <c:noMultiLvlLbl val="0"/>
      </c:catAx>
      <c:valAx>
        <c:axId val="40413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Aggregated</a:t>
                </a:r>
                <a:r>
                  <a:rPr lang="en-IN" baseline="0"/>
                  <a:t> score of content category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12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Percentage</a:t>
            </a:r>
            <a:r>
              <a:rPr lang="en-IN" baseline="0"/>
              <a:t> Distribution of Content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66B-42F7-885E-C989B6545D4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66B-42F7-885E-C989B6545D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66B-42F7-885E-C989B6545D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66B-42F7-885E-C989B6545D4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66B-42F7-885E-C989B6545D4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'[Content-Reaction scores.xlsx]Final Dataset (2)'!$A$2:$A$6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'[Content-Reaction scores.xlsx]Final Dataset (2)'!$B$2:$B$6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66B-42F7-885E-C989B6545D4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FA53058-1A99-86F1-968A-99402B5B28BF}"/>
              </a:ext>
            </a:extLst>
          </p:cNvPr>
          <p:cNvSpPr txBox="1"/>
          <p:nvPr/>
        </p:nvSpPr>
        <p:spPr>
          <a:xfrm>
            <a:off x="11963400" y="1580430"/>
            <a:ext cx="4267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Animals and Science are the most popular categories, which gives us a hint that viewers like real-life and practical content more.</a:t>
            </a:r>
          </a:p>
          <a:p>
            <a:r>
              <a:rPr lang="en-IN" sz="2000" dirty="0"/>
              <a:t>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Healthy eating and Food, both have food in common. Hence, the organization can collaborate with organizations in food industry to engage </a:t>
            </a:r>
            <a:r>
              <a:rPr lang="en-IN" sz="2000" dirty="0" err="1"/>
              <a:t>mo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 users.</a:t>
            </a:r>
          </a:p>
          <a:p>
            <a:r>
              <a:rPr lang="en-IN" sz="2000" dirty="0"/>
              <a:t>WHAT NEXT?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This ad hoc analysis just gave us an insight into the popular categories. This analysis needs to be taken into large-scale production to </a:t>
            </a:r>
            <a:r>
              <a:rPr lang="en-IN" sz="2000" dirty="0" err="1"/>
              <a:t>analyze</a:t>
            </a:r>
            <a:r>
              <a:rPr lang="en-IN" sz="2000" dirty="0"/>
              <a:t> the real-time business.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681849" y="2028890"/>
            <a:ext cx="7852227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sz="3000" dirty="0"/>
              <a:t>Social Buzz is scaling at rapid pace with enrolment of </a:t>
            </a:r>
            <a:r>
              <a:rPr lang="en-IN" sz="3000" b="1" dirty="0"/>
              <a:t>500 million active users every month over the period 5 years</a:t>
            </a:r>
            <a:r>
              <a:rPr lang="en-IN" sz="3000" dirty="0"/>
              <a:t>. A </a:t>
            </a:r>
            <a:r>
              <a:rPr lang="en-IN" sz="3000" b="1" dirty="0"/>
              <a:t>3-month initial project </a:t>
            </a:r>
            <a:r>
              <a:rPr lang="en-IN" sz="3000" dirty="0"/>
              <a:t>has been initiated that focus on the following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dirty="0"/>
              <a:t>An </a:t>
            </a:r>
            <a:r>
              <a:rPr lang="en-IN" sz="3000" b="1" dirty="0"/>
              <a:t>audit</a:t>
            </a:r>
            <a:r>
              <a:rPr lang="en-IN" sz="3000" dirty="0"/>
              <a:t> of Social Buzz’s </a:t>
            </a:r>
            <a:r>
              <a:rPr lang="en-IN" sz="3000" b="1" dirty="0"/>
              <a:t>big data practice</a:t>
            </a:r>
            <a:r>
              <a:rPr lang="en-IN" sz="3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dirty="0"/>
              <a:t>Recommendations for a </a:t>
            </a:r>
            <a:r>
              <a:rPr lang="en-IN" sz="3000" b="1" dirty="0"/>
              <a:t>successful IPO</a:t>
            </a:r>
            <a:r>
              <a:rPr lang="en-IN" sz="3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dirty="0"/>
              <a:t>Analysis to find </a:t>
            </a:r>
            <a:r>
              <a:rPr lang="en-IN" sz="3000" dirty="0"/>
              <a:t>Social Buzz’s top 5 most </a:t>
            </a:r>
            <a:r>
              <a:rPr lang="en-IN" sz="3000" b="1" dirty="0"/>
              <a:t>popular categories of content</a:t>
            </a:r>
            <a:r>
              <a:rPr lang="en-IN" sz="3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21"/>
            <a:stretch>
              <a:fillRect/>
            </a:stretch>
          </p:blipFill>
          <p:spPr>
            <a:xfrm rot="16200000">
              <a:off x="686267" y="150511"/>
              <a:ext cx="3894400" cy="3902702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AutoShape 31">
            <a:extLst>
              <a:ext uri="{FF2B5EF4-FFF2-40B4-BE49-F238E27FC236}">
                <a16:creationId xmlns:a16="http://schemas.microsoft.com/office/drawing/2014/main" id="{15628E63-ECD0-7AAC-41E7-B634F235CB41}"/>
              </a:ext>
            </a:extLst>
          </p:cNvPr>
          <p:cNvSpPr/>
          <p:nvPr/>
        </p:nvSpPr>
        <p:spPr>
          <a:xfrm>
            <a:off x="2819400" y="4384455"/>
            <a:ext cx="7340565" cy="56366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sz="3000" dirty="0"/>
              <a:t>At this </a:t>
            </a:r>
            <a:r>
              <a:rPr lang="en-IN" sz="3000" b="1" dirty="0"/>
              <a:t>10,000 posts are created on a daily </a:t>
            </a:r>
            <a:r>
              <a:rPr lang="en-IN" sz="3000" dirty="0"/>
              <a:t>basis on Social Buzz’s platform which can be summed to </a:t>
            </a:r>
            <a:r>
              <a:rPr lang="en-IN" sz="3000" b="1" dirty="0"/>
              <a:t>36,500,000 posts annually</a:t>
            </a:r>
            <a:r>
              <a:rPr lang="en-IN" sz="3000" dirty="0"/>
              <a:t>. We need to find a way to </a:t>
            </a:r>
            <a:r>
              <a:rPr lang="en-IN" sz="3000" dirty="0" err="1"/>
              <a:t>captialize</a:t>
            </a:r>
            <a:r>
              <a:rPr lang="en-IN" sz="3000" dirty="0"/>
              <a:t> them.</a:t>
            </a:r>
          </a:p>
          <a:p>
            <a:r>
              <a:rPr lang="en-IN" sz="3000" dirty="0"/>
              <a:t>Hence, </a:t>
            </a:r>
            <a:r>
              <a:rPr lang="en-IN" sz="3000" b="1" dirty="0"/>
              <a:t>an analysis of top 5 categories of content has been carried out in this project</a:t>
            </a:r>
            <a:r>
              <a:rPr lang="en-IN" sz="30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97907" y="4052887"/>
            <a:ext cx="549486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9FAC55-0504-17CE-D320-39429C801346}"/>
              </a:ext>
            </a:extLst>
          </p:cNvPr>
          <p:cNvSpPr txBox="1"/>
          <p:nvPr/>
        </p:nvSpPr>
        <p:spPr>
          <a:xfrm>
            <a:off x="14173200" y="74212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Andrew Fleming – Chief Technical Architect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7F649A-4B01-C6F4-8D6F-37D7D01074F9}"/>
              </a:ext>
            </a:extLst>
          </p:cNvPr>
          <p:cNvSpPr txBox="1"/>
          <p:nvPr/>
        </p:nvSpPr>
        <p:spPr>
          <a:xfrm>
            <a:off x="14325600" y="48387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Marcus </a:t>
            </a:r>
            <a:r>
              <a:rPr lang="en-IN" dirty="0" err="1"/>
              <a:t>Rompton</a:t>
            </a:r>
            <a:r>
              <a:rPr lang="en-IN" dirty="0"/>
              <a:t>– Senior Principle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A305AF-3C35-73D1-5FAE-E1B653163038}"/>
              </a:ext>
            </a:extLst>
          </p:cNvPr>
          <p:cNvSpPr txBox="1"/>
          <p:nvPr/>
        </p:nvSpPr>
        <p:spPr>
          <a:xfrm>
            <a:off x="14325600" y="19431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Jay Patel – 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35F084-5EA0-880B-1D67-8CD5AE3B6AD9}"/>
              </a:ext>
            </a:extLst>
          </p:cNvPr>
          <p:cNvSpPr txBox="1"/>
          <p:nvPr/>
        </p:nvSpPr>
        <p:spPr>
          <a:xfrm>
            <a:off x="3964947" y="1485900"/>
            <a:ext cx="860765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978F78-318C-DE67-8582-32B32F8B38DB}"/>
              </a:ext>
            </a:extLst>
          </p:cNvPr>
          <p:cNvSpPr txBox="1"/>
          <p:nvPr/>
        </p:nvSpPr>
        <p:spPr>
          <a:xfrm>
            <a:off x="5820310" y="2857500"/>
            <a:ext cx="860765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2ADB6D-FEB1-19D7-C5C4-5D962E4B1217}"/>
              </a:ext>
            </a:extLst>
          </p:cNvPr>
          <p:cNvSpPr txBox="1"/>
          <p:nvPr/>
        </p:nvSpPr>
        <p:spPr>
          <a:xfrm>
            <a:off x="7652004" y="4732045"/>
            <a:ext cx="860765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7A93-4F37-2D22-BA1B-AE4A5850ABBA}"/>
              </a:ext>
            </a:extLst>
          </p:cNvPr>
          <p:cNvSpPr txBox="1"/>
          <p:nvPr/>
        </p:nvSpPr>
        <p:spPr>
          <a:xfrm>
            <a:off x="9375547" y="6494502"/>
            <a:ext cx="860765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95D56E-C7DB-9732-ED9A-5ADFAB6DC895}"/>
              </a:ext>
            </a:extLst>
          </p:cNvPr>
          <p:cNvSpPr txBox="1"/>
          <p:nvPr/>
        </p:nvSpPr>
        <p:spPr>
          <a:xfrm>
            <a:off x="11280547" y="8018502"/>
            <a:ext cx="670265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Uncover the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DA3210-EF37-BC51-1933-19303DBE3DE3}"/>
              </a:ext>
            </a:extLst>
          </p:cNvPr>
          <p:cNvSpPr txBox="1"/>
          <p:nvPr/>
        </p:nvSpPr>
        <p:spPr>
          <a:xfrm>
            <a:off x="2686015" y="3314700"/>
            <a:ext cx="2413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/>
              <a:t>16 Different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CB8C4B-9516-02A0-429B-AAD86D245CDA}"/>
              </a:ext>
            </a:extLst>
          </p:cNvPr>
          <p:cNvSpPr txBox="1"/>
          <p:nvPr/>
        </p:nvSpPr>
        <p:spPr>
          <a:xfrm>
            <a:off x="7645037" y="3314700"/>
            <a:ext cx="24133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/>
              <a:t>Animal content is most popular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28852-06F1-D494-B984-9BC5D1B5BC3E}"/>
              </a:ext>
            </a:extLst>
          </p:cNvPr>
          <p:cNvSpPr txBox="1"/>
          <p:nvPr/>
        </p:nvSpPr>
        <p:spPr>
          <a:xfrm>
            <a:off x="12954000" y="3238500"/>
            <a:ext cx="2413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/>
              <a:t>January is the month with most number of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1D3646D-CDEB-B9E3-D9E7-A40C4B6827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1001548"/>
              </p:ext>
            </p:extLst>
          </p:nvPr>
        </p:nvGraphicFramePr>
        <p:xfrm>
          <a:off x="5338799" y="1685151"/>
          <a:ext cx="9956043" cy="688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5976E80-C52A-F3FD-A17F-24021007F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323678"/>
              </p:ext>
            </p:extLst>
          </p:nvPr>
        </p:nvGraphicFramePr>
        <p:xfrm>
          <a:off x="5338801" y="1383832"/>
          <a:ext cx="9443999" cy="71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55976E80-C52A-F3FD-A17F-24021007FD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666507"/>
              </p:ext>
            </p:extLst>
          </p:nvPr>
        </p:nvGraphicFramePr>
        <p:xfrm>
          <a:off x="4524919" y="1866900"/>
          <a:ext cx="11053179" cy="6184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318</Words>
  <Application>Microsoft Office PowerPoint</Application>
  <PresentationFormat>Custom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Jay Patel</cp:lastModifiedBy>
  <cp:revision>12</cp:revision>
  <dcterms:created xsi:type="dcterms:W3CDTF">2006-08-16T00:00:00Z</dcterms:created>
  <dcterms:modified xsi:type="dcterms:W3CDTF">2023-05-31T08:00:56Z</dcterms:modified>
  <dc:identifier>DAEhDyfaYKE</dc:identifier>
</cp:coreProperties>
</file>